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Pretendard ExtraBold"/>
      <p:bold r:id="rId39"/>
    </p:embeddedFont>
    <p:embeddedFont>
      <p:font typeface="Pretendard Regular"/>
      <p:regular r:id="rId40"/>
    </p:embeddedFont>
    <p:embeddedFont>
      <p:font typeface="Noto Sans CJK KR Bold"/>
      <p:bold r:id="rId41"/>
    </p:embeddedFont>
    <p:embeddedFont>
      <p:font typeface="Noto Sans CJK KR Regular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1.fntdata" Type="http://schemas.openxmlformats.org/officeDocument/2006/relationships/font"/><Relationship Id="rId4" Target="theme/theme1.xml" Type="http://schemas.openxmlformats.org/officeDocument/2006/relationships/theme"/><Relationship Id="rId40" Target="fonts/font2.fntdata" Type="http://schemas.openxmlformats.org/officeDocument/2006/relationships/font"/><Relationship Id="rId41" Target="fonts/font3.fntdata" Type="http://schemas.openxmlformats.org/officeDocument/2006/relationships/font"/><Relationship Id="rId42" Target="fonts/font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25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8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AC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698500"/>
            <a:ext cx="16967200" cy="915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5765800"/>
            <a:ext cx="156845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35100" y="4559300"/>
            <a:ext cx="16357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600" b="false" i="false" u="none" strike="noStrike">
                <a:solidFill>
                  <a:srgbClr val="7E8C8A"/>
                </a:solidFill>
                <a:latin typeface="Pretendard ExtraBold"/>
              </a:rPr>
              <a:t>Technical Presentation</a:t>
            </a:r>
            <a:r>
              <a:rPr lang="en-US" sz="5600" b="false" i="false" u="none" strike="noStrike">
                <a:solidFill>
                  <a:srgbClr val="7E8C8A"/>
                </a:solidFill>
                <a:latin typeface="Pretendard ExtraBold"/>
              </a:rPr>
              <a:t>(GMAC)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84300" y="8724900"/>
            <a:ext cx="28956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7E8C8A"/>
                </a:solidFill>
                <a:ea typeface="Pretendard ExtraBold"/>
              </a:rPr>
              <a:t>김동민</a:t>
            </a:r>
            <a:r>
              <a:rPr lang="en-US" sz="24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7E8C8A"/>
                </a:solidFill>
                <a:ea typeface="Pretendard ExtraBold"/>
              </a:rPr>
              <a:t>교육생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48700" y="2260600"/>
            <a:ext cx="9639300" cy="5613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0" y="3822700"/>
            <a:ext cx="14478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772900" y="5130800"/>
            <a:ext cx="262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0" y="6438900"/>
            <a:ext cx="14224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195300" y="5105400"/>
            <a:ext cx="26289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97000" y="3111500"/>
            <a:ext cx="7112000" cy="554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MTL Tx, Rx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공통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특징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- FIFO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프로토콜을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queue(TxFIFO, RxFIFO)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threshold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설정가능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큐에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저장된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threshold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넘어서면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PHY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MTL Tx(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- TxFIFO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크기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= 8KB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최대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3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개까지의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Multiple queue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</a:p>
          <a:p>
            <a:pPr algn="l" lvl="1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MTL Rx(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- Rx queue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크기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= 8KB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-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최대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3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개까지의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Multiple queue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200" y="1206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MTL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26400" y="1879600"/>
            <a:ext cx="9639300" cy="5613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69600" y="3352800"/>
            <a:ext cx="14478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461500" y="4673600"/>
            <a:ext cx="262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69600" y="5981700"/>
            <a:ext cx="14224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0871200" y="4648200"/>
            <a:ext cx="26289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68300" y="4051300"/>
            <a:ext cx="7480300" cy="240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DMA : MTL block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system memory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이동을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1" indent="-342900" marL="6223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Multi-channel engine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       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최대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3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Transmit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채널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최대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3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Receive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채널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1" indent="-342900" marL="622300">
              <a:lnSpc>
                <a:spcPct val="99600"/>
              </a:lnSpc>
              <a:buClr>
                <a:srgbClr val="000000"/>
              </a:buClr>
              <a:buFont typeface="Arial"/>
              <a:buChar char="○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DMA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DMA descriptor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읽고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이동시킨다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       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하나의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descriptor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최대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32KB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이동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가능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200" y="1206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DMA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77100" y="4673600"/>
            <a:ext cx="38608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Noto Sans CJK KR Bold"/>
              </a:rPr>
              <a:t>3.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Bold"/>
              </a:rPr>
              <a:t>인터페이스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03700" y="2578100"/>
            <a:ext cx="9893300" cy="3594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54500" y="6858000"/>
            <a:ext cx="99060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PHY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크게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2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개의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인터페이스로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연결되어있다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1. PHY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관리용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인터페이스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: MDC/MDIO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2.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프레임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인터페이스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: MII, RMII, GMII, RGMII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5200" y="1206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GMAC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과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PHY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간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54500" y="6184900"/>
            <a:ext cx="3060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*RTL8211EG-VB = PHY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171700" y="6489700"/>
          <a:ext cx="10655300" cy="1574800"/>
        </p:xfrm>
        <a:graphic>
          <a:graphicData uri="http://schemas.openxmlformats.org/drawingml/2006/table">
            <a:tbl>
              <a:tblPr/>
              <a:tblGrid>
                <a:gridCol w="1498600"/>
                <a:gridCol w="1930400"/>
                <a:gridCol w="1206500"/>
                <a:gridCol w="6019800"/>
              </a:tblGrid>
              <a:tr h="469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GPIO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타입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558800"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MDC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MDIO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전송할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때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동기화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클럭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MDIO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In/Out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MDIO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management frame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보내어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PHY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관리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71700" y="3149600"/>
            <a:ext cx="6172200" cy="2247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05500" y="4864100"/>
            <a:ext cx="876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05500" y="5384800"/>
            <a:ext cx="8763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676900" y="5105400"/>
            <a:ext cx="49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515100" y="5130800"/>
            <a:ext cx="4953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2500" y="4292600"/>
            <a:ext cx="73406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GMAC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MDC/MDIO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인터페이스를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PHY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register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read/write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관리한다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200" y="1206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1.MDC/MDIO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D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91700" y="2362200"/>
            <a:ext cx="7937500" cy="14478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791700" y="4419600"/>
          <a:ext cx="7937500" cy="5092700"/>
        </p:xfrm>
        <a:graphic>
          <a:graphicData uri="http://schemas.openxmlformats.org/drawingml/2006/table">
            <a:tbl>
              <a:tblPr/>
              <a:tblGrid>
                <a:gridCol w="2019300"/>
                <a:gridCol w="59182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Preamble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GMAC, PHY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간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동기화를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위한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01-&gt;STart frame(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프레임의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시작을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나타내는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필드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OP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어떤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연산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?(Read : 10, Write : 01)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PHYAD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GMAC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연결된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여러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PHY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접근할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PHY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의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주소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(MAC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주소와는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다르다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REGAD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해당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PHY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에서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접근하려는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레지스터의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7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TA(TurnAround)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Read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할때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(OP=10), PHY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는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REGAD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이후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MDIO line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을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빼앗고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Data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필드에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레지스터의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값을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실어보낸다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그후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다시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GMAC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에게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넘겨줌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  <a:b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</a:b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TA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는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PHY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MDIO line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을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빼앗을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시간을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충분히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주기위한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여분의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DATA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Write : PHY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의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레지스터에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Write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할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b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</a:b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Read : PHY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Read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하는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IDLE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MDIO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를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사용하지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않는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구간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기본적으로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high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를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4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유지</a:t>
                      </a:r>
                      <a:r>
                        <a:rPr lang="en-US" sz="14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71700" y="3149600"/>
            <a:ext cx="6172200" cy="2247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05500" y="4864100"/>
            <a:ext cx="8763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05500" y="5384800"/>
            <a:ext cx="876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676900" y="5105400"/>
            <a:ext cx="49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515100" y="5130800"/>
            <a:ext cx="495300" cy="38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171700" y="6502400"/>
            <a:ext cx="65913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MDIO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management frame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보내어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PHY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레지스터에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read/write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500" y="914400"/>
            <a:ext cx="85725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MDC/MDIO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(management frame)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D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3149600"/>
            <a:ext cx="7188200" cy="219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28100" y="5105400"/>
            <a:ext cx="3873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64600" y="3098800"/>
            <a:ext cx="38735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988300" y="4076700"/>
            <a:ext cx="19685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734800" y="4140200"/>
            <a:ext cx="19685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71700" y="3149600"/>
            <a:ext cx="6172200" cy="2247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05500" y="4864100"/>
            <a:ext cx="8763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05500" y="5384800"/>
            <a:ext cx="8763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676900" y="5105400"/>
            <a:ext cx="4953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515100" y="5130800"/>
            <a:ext cx="4953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461500" y="5638800"/>
            <a:ext cx="6604000" cy="274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OP : 10(Read)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PHYAD : 1  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REGAD : 0x00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Read Data : 0x1140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= 1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번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PHY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0x00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번지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레지스터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(BMCR)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값을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읽겠다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MDC/MDIO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인터페이스를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통한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read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예시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D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3149600"/>
            <a:ext cx="7188200" cy="2197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522200" y="5092700"/>
            <a:ext cx="3873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58700" y="3086100"/>
            <a:ext cx="38735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582400" y="4064000"/>
            <a:ext cx="19685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328900" y="4127500"/>
            <a:ext cx="19685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71700" y="3149600"/>
            <a:ext cx="6172200" cy="2247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05500" y="4864100"/>
            <a:ext cx="8763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05500" y="5384800"/>
            <a:ext cx="8763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676900" y="5105400"/>
            <a:ext cx="4953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515100" y="5130800"/>
            <a:ext cx="4953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220200" y="6223000"/>
            <a:ext cx="70866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PHY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MDIO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뺏은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, 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에게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register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(MDIO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0x1140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실어보냄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MDC/MDIO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인터페이스를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통한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read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예시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D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448800" y="3340100"/>
            <a:ext cx="8013700" cy="2057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71700" y="3149600"/>
            <a:ext cx="6172200" cy="2247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05500" y="4864100"/>
            <a:ext cx="876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05500" y="5384800"/>
            <a:ext cx="8763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676900" y="5105400"/>
            <a:ext cx="49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515100" y="5130800"/>
            <a:ext cx="495300" cy="38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21900" y="5092700"/>
            <a:ext cx="72009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21900" y="3352800"/>
            <a:ext cx="72009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296400" y="4279900"/>
            <a:ext cx="18669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421100" y="4191000"/>
            <a:ext cx="18669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448800" y="5842000"/>
            <a:ext cx="72517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OP : 01(Write)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PHYAD : 1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REGAD : 0x00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Read Data : 0x1340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1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번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PHY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0x00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번지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레지스터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(BMCR)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0x1340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값을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write.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이번엔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계속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MDIO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점유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MDC/MDIO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인터페이스를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통한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write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예시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3314700"/>
            <a:ext cx="6172200" cy="2247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90100" y="4826000"/>
            <a:ext cx="1003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15500" y="4229100"/>
            <a:ext cx="1003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512300" y="4508500"/>
            <a:ext cx="5715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0363200" y="4521200"/>
            <a:ext cx="5715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096000" y="6210300"/>
            <a:ext cx="6235700" cy="240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PHY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아래의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인터페이스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중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하나를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선택하여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주고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받는다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GMII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RGMII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MII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RMII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프레임을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전송하는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47700" y="3670300"/>
            <a:ext cx="195834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04800" y="5143500"/>
            <a:ext cx="18897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4300" y="6616700"/>
            <a:ext cx="18516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88900" y="8089900"/>
            <a:ext cx="18453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76200" y="9575800"/>
            <a:ext cx="184277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15000"/>
          </a:blip>
          <a:stretch>
            <a:fillRect/>
          </a:stretch>
        </p:blipFill>
        <p:spPr>
          <a:xfrm rot="0">
            <a:off x="-1003300" y="5143500"/>
            <a:ext cx="20167600" cy="148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003300" y="9575800"/>
            <a:ext cx="20167600" cy="736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9700" y="1587500"/>
            <a:ext cx="110490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10800" b="false" i="false" u="none" strike="noStrike">
                <a:solidFill>
                  <a:srgbClr val="7E8C8A"/>
                </a:solidFill>
                <a:latin typeface="Pretendard ExtraBold"/>
              </a:rPr>
              <a:t>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60600" y="40640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디바이스</a:t>
            </a:r>
            <a:r>
              <a:rPr lang="en-US" sz="3400" b="false" i="false" u="none" strike="noStrike">
                <a:solidFill>
                  <a:srgbClr val="383838"/>
                </a:solidFill>
                <a:latin typeface="Pretendard Regular"/>
              </a:rPr>
              <a:t> </a:t>
            </a: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구조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40767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48900" y="40640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디바이스</a:t>
            </a:r>
            <a:r>
              <a:rPr lang="en-US" sz="3400" b="false" i="false" u="none" strike="noStrike">
                <a:solidFill>
                  <a:srgbClr val="383838"/>
                </a:solidFill>
                <a:latin typeface="Pretendard Regular"/>
              </a:rPr>
              <a:t> </a:t>
            </a: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61500" y="40767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60600" y="55880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인터페이스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5900" y="56134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48900" y="55880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지원되는</a:t>
            </a:r>
            <a:r>
              <a:rPr lang="en-US" sz="3400" b="false" i="false" u="none" strike="noStrike">
                <a:solidFill>
                  <a:srgbClr val="383838"/>
                </a:solidFill>
                <a:latin typeface="Pretendard Regular"/>
              </a:rPr>
              <a:t> </a:t>
            </a: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프로토콜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61500" y="56134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60600" y="7010400"/>
            <a:ext cx="4140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3630"/>
              </a:lnSpc>
            </a:pPr>
            <a:r>
              <a:rPr lang="ko-KR" sz="3400" b="false" i="false" u="none" strike="noStrike">
                <a:solidFill>
                  <a:srgbClr val="383838"/>
                </a:solidFill>
                <a:ea typeface="Pretendard Regular"/>
              </a:rPr>
              <a:t>성능지표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5900" y="7023100"/>
            <a:ext cx="508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4500" b="false" i="false" u="none" strike="noStrike">
                <a:solidFill>
                  <a:srgbClr val="7E8C8A"/>
                </a:solidFill>
                <a:latin typeface="Pretendard ExtraBold"/>
              </a:rPr>
              <a:t>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207500" y="4787900"/>
          <a:ext cx="7632700" cy="4419600"/>
        </p:xfrm>
        <a:graphic>
          <a:graphicData uri="http://schemas.openxmlformats.org/drawingml/2006/table">
            <a:tbl>
              <a:tblPr/>
              <a:tblGrid>
                <a:gridCol w="1943100"/>
                <a:gridCol w="5689600"/>
              </a:tblGrid>
              <a:tr h="419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Preamble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송신자와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수신자간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동기화용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SFD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10101011 -&gt; frame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시작을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알리는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Destination Address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frame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목적지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MAC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Source Address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frame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전송할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MAC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Length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Payload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의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크기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 Client Data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(Payload)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계층에서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캡슐화된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정확하겐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3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계층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아래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LLC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계층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PAD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패딩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(CSMA/CD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를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위해선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frame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최소한의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크기를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만족해야함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FCS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Checksum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용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필드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2717800"/>
            <a:ext cx="6172200" cy="176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3149600"/>
            <a:ext cx="6172200" cy="2247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30700" y="4749800"/>
            <a:ext cx="10033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56100" y="4165600"/>
            <a:ext cx="1003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152900" y="4445000"/>
            <a:ext cx="5715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5003800" y="4445000"/>
            <a:ext cx="571500" cy="38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81000" y="6235700"/>
            <a:ext cx="7962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GMII/RGMII/MII/RMII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릍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PHY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이더넷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주고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받는다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프레임을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전송하는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(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이더넷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프레임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128000" y="2895600"/>
          <a:ext cx="9334500" cy="4991100"/>
        </p:xfrm>
        <a:graphic>
          <a:graphicData uri="http://schemas.openxmlformats.org/drawingml/2006/table">
            <a:tbl>
              <a:tblPr/>
              <a:tblGrid>
                <a:gridCol w="1308100"/>
                <a:gridCol w="1689100"/>
                <a:gridCol w="1054100"/>
                <a:gridCol w="5270500"/>
              </a:tblGrid>
              <a:tr h="381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GPIO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타입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457200"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GMII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MAC_RXD[7:0]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이더넷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MAC_TXD[7:0]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이더넷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457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MAC_RXCLK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수신용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클럭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MAC_TXCLK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송신용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클럭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MAC_TXEN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에게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보내는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제어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신호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송신한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데이터가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유효하다고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MAC_RXDV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받는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제어신호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수신한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데이터가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유효하다고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알림받음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MAC_RXER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에러가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발생했다고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알림받음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MAC_TXER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에게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에러가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발생했다고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MAC_COL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전송매체에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충돌이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발생했다고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알림받음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MAC_CRS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Carrier Sense : 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전송매체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의</a:t>
                      </a:r>
                      <a:r>
                        <a:rPr lang="en-US" sz="1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idle</a:t>
                      </a:r>
                      <a:r>
                        <a:rPr lang="ko-KR" sz="1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3149600"/>
            <a:ext cx="6172200" cy="2247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30700" y="4749800"/>
            <a:ext cx="1003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56100" y="4165600"/>
            <a:ext cx="10033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152900" y="4445000"/>
            <a:ext cx="5715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003800" y="4445000"/>
            <a:ext cx="5715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39800" y="6273800"/>
            <a:ext cx="62357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1Gbps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비트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이더넷을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(100Mbps/10Mbps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프레임을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전송하는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(GMII)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366000" y="3111500"/>
          <a:ext cx="9753600" cy="3784600"/>
        </p:xfrm>
        <a:graphic>
          <a:graphicData uri="http://schemas.openxmlformats.org/drawingml/2006/table">
            <a:tbl>
              <a:tblPr/>
              <a:tblGrid>
                <a:gridCol w="1371600"/>
                <a:gridCol w="1752600"/>
                <a:gridCol w="1117600"/>
                <a:gridCol w="55118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GPIO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타입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546100">
                <a:tc rowSpan="6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RGMII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MAC_RXD[3:0]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이더넷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MAC_TXD[3:0]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이더넷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5461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MAC_RXCLK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수신용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클럭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MAC_TXCLK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송신용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클럭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MAC_TXEN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에게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보내는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신호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유효하다고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MAC_RXDV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받는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제어신호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유효하다고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알림받음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3149600"/>
            <a:ext cx="6172200" cy="2247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30700" y="4749800"/>
            <a:ext cx="1003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56100" y="4165600"/>
            <a:ext cx="10033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152900" y="4445000"/>
            <a:ext cx="5715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003800" y="4445000"/>
            <a:ext cx="5715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8500" y="6223000"/>
            <a:ext cx="62357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1Gbps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비트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이더넷을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(100Mbps/10Mbps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Noto Sans CJK KR Regular"/>
              </a:rPr>
              <a:t>GMII</a:t>
            </a:r>
            <a:r>
              <a:rPr lang="ko-KR" sz="22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Noto Sans CJK KR Regular"/>
              </a:rPr>
              <a:t>보다</a:t>
            </a:r>
            <a:r>
              <a:rPr lang="en-US" sz="22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Noto Sans CJK KR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Noto Sans CJK KR Regular"/>
              </a:rPr>
              <a:t>적은</a:t>
            </a:r>
            <a:r>
              <a:rPr lang="en-US" sz="22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Noto Sans CJK KR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Noto Sans CJK KR Regular"/>
              </a:rPr>
              <a:t>핀</a:t>
            </a:r>
            <a:r>
              <a:rPr lang="en-US" sz="22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Noto Sans CJK KR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Noto Sans CJK KR Regular"/>
              </a:rPr>
              <a:t>수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프레임을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전송하는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(RGMII)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632700" y="3149600"/>
          <a:ext cx="9575800" cy="4660900"/>
        </p:xfrm>
        <a:graphic>
          <a:graphicData uri="http://schemas.openxmlformats.org/drawingml/2006/table">
            <a:tbl>
              <a:tblPr/>
              <a:tblGrid>
                <a:gridCol w="1346200"/>
                <a:gridCol w="1739900"/>
                <a:gridCol w="1079500"/>
                <a:gridCol w="5410200"/>
              </a:tblGrid>
              <a:tr h="393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GPIO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타입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469900">
                <a:tc rowSpan="9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MII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MAC_RXD[3:0]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이더넷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99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MAC_TXD[3:0]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이더넷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4699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MAC_RXCLK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수신용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클럭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99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MAC_TXCLK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송신용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클럭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99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MAC_TXEN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에게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보내는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신호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유효하다고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53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MAC_RXDV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받는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제어신호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유효하다고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알림받음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99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MAC_RXER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에러가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발생했다고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알림받음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99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MAC_COL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전송매체에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충돌이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발생했다고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알림받음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99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MAC_CRS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Carrier Sense :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전송매체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의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idle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여부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3149600"/>
            <a:ext cx="6172200" cy="2247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30700" y="4749800"/>
            <a:ext cx="1003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56100" y="4165600"/>
            <a:ext cx="10033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152900" y="4445000"/>
            <a:ext cx="5715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003800" y="4445000"/>
            <a:ext cx="571500" cy="38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39800" y="6273800"/>
            <a:ext cx="6235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100M/10Mbps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프레임을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전송하는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(MII)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810500" y="3149600"/>
          <a:ext cx="9652000" cy="3035300"/>
        </p:xfrm>
        <a:graphic>
          <a:graphicData uri="http://schemas.openxmlformats.org/drawingml/2006/table">
            <a:tbl>
              <a:tblPr/>
              <a:tblGrid>
                <a:gridCol w="1358900"/>
                <a:gridCol w="1752600"/>
                <a:gridCol w="1092200"/>
                <a:gridCol w="5461000"/>
              </a:tblGrid>
              <a:tr h="431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GPIO</a:t>
                      </a: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타입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520700">
                <a:tc rowSpan="5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RMII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MAC_RXD[1:0]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이더넷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7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MAC_TXD[1:0]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이더넷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프레임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5207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MAC_TXCLK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송신용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클럭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7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MAC_TXEN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에게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보내는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신호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송신한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유효하다고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MAC_RXDV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PHY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로부터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받는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제어신호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수신한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유효하다고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알림받음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3149600"/>
            <a:ext cx="6172200" cy="2247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39800" y="6273800"/>
            <a:ext cx="62357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100Mbps/10Mbps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속도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Noto Sans CJK KR Regular"/>
              </a:rPr>
              <a:t>MII</a:t>
            </a:r>
            <a:r>
              <a:rPr lang="ko-KR" sz="22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Noto Sans CJK KR Regular"/>
              </a:rPr>
              <a:t>보다</a:t>
            </a:r>
            <a:r>
              <a:rPr lang="en-US" sz="22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Noto Sans CJK KR Regular"/>
              </a:rPr>
              <a:t>핀</a:t>
            </a:r>
            <a:r>
              <a:rPr lang="en-US" sz="22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Noto Sans CJK KR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highlight>
                  <a:srgbClr val="FEEFC5"/>
                </a:highlight>
                <a:ea typeface="Noto Sans CJK KR Regular"/>
              </a:rPr>
              <a:t>적음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76700" y="723900"/>
            <a:ext cx="78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프레임을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전송하는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인터페이스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(RMII)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18300" y="4673600"/>
            <a:ext cx="4965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Noto Sans CJK KR Bold"/>
              </a:rPr>
              <a:t>4.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Bold"/>
              </a:rPr>
              <a:t>지원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Bold"/>
              </a:rPr>
              <a:t>프로토콜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78000" y="3962400"/>
            <a:ext cx="4064000" cy="55499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556500" y="4229100"/>
          <a:ext cx="7810500" cy="5016500"/>
        </p:xfrm>
        <a:graphic>
          <a:graphicData uri="http://schemas.openxmlformats.org/drawingml/2006/table">
            <a:tbl>
              <a:tblPr/>
              <a:tblGrid>
                <a:gridCol w="1841500"/>
                <a:gridCol w="5969000"/>
              </a:tblGrid>
              <a:tr h="431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520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deferring on?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네트워크가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비워있는가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? (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비어있지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않다면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halfduplex and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collisionDetect?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반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이중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통신이면서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충돌을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감지했는가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?(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충돌은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반이중에서만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발생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520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send jam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충돌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신호를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네트워크에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연결된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host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들에게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broadcast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increment attempts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전송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변수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+= 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late collision and &gt; 100Mbps?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half duplex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이면서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전송속도가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100Mbps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보다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경우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late collision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발생하면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전송을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중지하게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되어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있다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too many attempts?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전송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횟수가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초과됐는지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?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compute backoff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(back off)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계산한다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wait backoff time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(back off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만큼의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시간이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지나면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다시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프레임을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첫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bit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부터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전송한다</a:t>
                      </a:r>
                      <a:r>
                        <a:rPr lang="en-US" sz="15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6827500" y="825500"/>
            <a:ext cx="1016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CSMA/CD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2362200"/>
            <a:ext cx="114808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네트워크에서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전송하기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채널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상태를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확인하고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충돌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발생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감지하여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중단하고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재전송하는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충돌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관리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프로토콜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97300" y="4279900"/>
            <a:ext cx="10160000" cy="307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IP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주소를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얻어오는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프로토콜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현재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네트워크에서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위해선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최종적으로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 IP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아니라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주소가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필요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ARP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프로토콜을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IP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가진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인터페이스로부터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주소를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가져온다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가져온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주소는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ARP table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일정시간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caching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해둔다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    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송신할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때마다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ARP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프로토콜을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실행할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필요가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없다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.)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76700" y="825500"/>
            <a:ext cx="1016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ARP(Address Resolution Protocol)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92700" y="4457700"/>
            <a:ext cx="1574800" cy="130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58400" y="342900"/>
            <a:ext cx="1574800" cy="130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85400" y="8648700"/>
            <a:ext cx="1574800" cy="130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833600" y="4394200"/>
            <a:ext cx="1574800" cy="130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18700" y="4394200"/>
            <a:ext cx="1841500" cy="109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67500" y="5067300"/>
            <a:ext cx="3200400" cy="8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20500" y="5118100"/>
            <a:ext cx="3200400" cy="8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58300" y="7035800"/>
            <a:ext cx="32004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58300" y="3200400"/>
            <a:ext cx="3200400" cy="8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23400" y="1892300"/>
            <a:ext cx="1168400" cy="74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01200" y="7518400"/>
            <a:ext cx="1168400" cy="749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20700" y="4089400"/>
            <a:ext cx="1168400" cy="749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270500" y="3911600"/>
            <a:ext cx="1231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host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82900" y="5981700"/>
            <a:ext cx="71755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ARP request Frame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Braodcast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한다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(arp request =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누가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ip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갖고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있나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?)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76700" y="825500"/>
            <a:ext cx="1016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ARP(1. arp request)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02200" y="4648200"/>
            <a:ext cx="1574800" cy="130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55200" y="533400"/>
            <a:ext cx="1574800" cy="130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94900" y="8839200"/>
            <a:ext cx="1574800" cy="130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30400" y="4584700"/>
            <a:ext cx="1574800" cy="130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15500" y="4584700"/>
            <a:ext cx="1841500" cy="109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64300" y="5257800"/>
            <a:ext cx="3200400" cy="8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0" y="5295900"/>
            <a:ext cx="3200400" cy="8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67800" y="7226300"/>
            <a:ext cx="32004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67800" y="3390900"/>
            <a:ext cx="3200400" cy="8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46900" y="4318000"/>
            <a:ext cx="1168400" cy="74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509000" y="4521200"/>
            <a:ext cx="5994400" cy="419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067300" y="4102100"/>
            <a:ext cx="1231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host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2600" y="3289300"/>
            <a:ext cx="77089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2. 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IP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가진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host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 ARP reply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unicast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응답한다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(ARP reply = "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내가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그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ip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갖고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있고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나의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주소는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???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.")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76700" y="825500"/>
            <a:ext cx="1016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ARP(2. arp reply)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19900" y="4673600"/>
            <a:ext cx="4787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Noto Sans CJK KR Bold"/>
              </a:rPr>
              <a:t>1.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Bold"/>
              </a:rPr>
              <a:t>디바이스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Bold"/>
              </a:rPr>
              <a:t>구조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159500" y="4800600"/>
            <a:ext cx="1574800" cy="130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12500" y="673100"/>
            <a:ext cx="1574800" cy="130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52200" y="8978900"/>
            <a:ext cx="1574800" cy="130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887700" y="4737100"/>
            <a:ext cx="1574800" cy="130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72800" y="4737100"/>
            <a:ext cx="1841500" cy="109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5410200"/>
            <a:ext cx="3200400" cy="8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87300" y="5448300"/>
            <a:ext cx="3200400" cy="8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325100" y="7378700"/>
            <a:ext cx="3200400" cy="8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325100" y="3530600"/>
            <a:ext cx="3200400" cy="8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147800" y="4546600"/>
            <a:ext cx="1168400" cy="74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86700" y="4800600"/>
            <a:ext cx="5994400" cy="419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324600" y="4241800"/>
            <a:ext cx="1231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host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6700" y="6045200"/>
            <a:ext cx="93980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3.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주소를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ARP table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caching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실제로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보낼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frame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주소를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삽입하여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전송한다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한동안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ip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전송할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, arp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사용할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필요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X)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76700" y="825500"/>
            <a:ext cx="1016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ARP(3. mac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주소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캐싱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3600" y="4457700"/>
            <a:ext cx="89408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5. 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성능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지표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76700" y="825500"/>
            <a:ext cx="1016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68400" y="7480300"/>
            <a:ext cx="14541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*bps : 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초당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bit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전송률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8400" y="3873500"/>
            <a:ext cx="17513300" cy="274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대역폭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: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시간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당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보낼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최대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데이터량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   Ethernet GMAC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기본적으로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10/100/1000Mbps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속도를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지원한다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처리량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: 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측정한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초당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(bit)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전송률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대역폭이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1000Mbps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이더라도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처리량은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그보다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낮을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8500" y="1231900"/>
            <a:ext cx="11506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성능지표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73600" y="4457700"/>
            <a:ext cx="89408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이상입니다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03600" y="3848100"/>
            <a:ext cx="11569700" cy="262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OSI 7 layer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중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2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계층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링크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담당하는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디바이스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PHY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에게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전달하여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송신하거나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, PHY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로부터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받아서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상위계층으로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넘기는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역할을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Noto Sans CJK KR Regular"/>
              </a:rPr>
              <a:t>한다</a:t>
            </a: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5200" y="1206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Ethernet MAC(GMAC)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이란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?</a:t>
            </a:r>
          </a:p>
          <a:p>
            <a:pPr algn="l" lvl="0">
              <a:lnSpc>
                <a:spcPct val="8217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76700" y="7239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2654300"/>
            <a:ext cx="9639300" cy="561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8760000">
            <a:off x="4432300" y="3517900"/>
            <a:ext cx="3314700" cy="26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9240000">
            <a:off x="5930900" y="3721100"/>
            <a:ext cx="2730500" cy="26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3020000">
            <a:off x="7404100" y="6743700"/>
            <a:ext cx="1181100" cy="26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236200" y="5321300"/>
            <a:ext cx="1181100" cy="26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6480000">
            <a:off x="5511800" y="8432800"/>
            <a:ext cx="990600" cy="26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">
            <a:off x="3429000" y="2705100"/>
            <a:ext cx="1485900" cy="266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505700" y="2286000"/>
            <a:ext cx="6858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DMA :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시스템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메모리와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GMAC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이동을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담당하는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장치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76700" y="7239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200" y="1206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GMAC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구조도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48700" y="3073400"/>
            <a:ext cx="6108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MTL : TxFIFO/RxFIFO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에서의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이동을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제어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85200" y="7353300"/>
            <a:ext cx="6108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Mac core : PHY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프레임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/PHY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로부터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프레임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71300" y="5295900"/>
            <a:ext cx="61087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PHY : 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송신시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물리적인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신호로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변환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수신시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물리적인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신호를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프레임으로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변환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21400" y="9093200"/>
            <a:ext cx="44450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RxFIFO :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수신한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저장해놓는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6900" y="2108200"/>
            <a:ext cx="43688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TxFIFO :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송신할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저장해놓는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큐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35400" y="2959100"/>
            <a:ext cx="94615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3180000">
            <a:off x="5219700" y="4292600"/>
            <a:ext cx="2628900" cy="26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8700000">
            <a:off x="10083800" y="4330700"/>
            <a:ext cx="3289300" cy="266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776700" y="7239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200" y="1206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GMAC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구조도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(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송신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7500" y="2959100"/>
            <a:ext cx="56007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1. DMA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시스템메모리로부터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송신할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복사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80800" y="2806700"/>
            <a:ext cx="56642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2. TxFIFO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저장된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데이터가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PHY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이동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PHY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물리적인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신호로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변환하여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51400" y="3124200"/>
            <a:ext cx="8597900" cy="500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8700000">
            <a:off x="10464800" y="4610100"/>
            <a:ext cx="3289300" cy="26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3180000">
            <a:off x="5041900" y="4648200"/>
            <a:ext cx="3530600" cy="266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776700" y="7239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200" y="1206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GMAC 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구조도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(</a:t>
            </a:r>
            <a:r>
              <a:rPr lang="ko-KR" sz="5000" b="false" i="false" u="none" strike="noStrike">
                <a:solidFill>
                  <a:srgbClr val="7E8C8A"/>
                </a:solidFill>
                <a:ea typeface="Pretendard ExtraBold"/>
              </a:rPr>
              <a:t>수신</a:t>
            </a: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4900" y="2959100"/>
            <a:ext cx="65659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2. DMA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RxFIFO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프레임을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시스템메모리로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복사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49100" y="3035300"/>
            <a:ext cx="56642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PHY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물리적인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신호를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프레임으로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변환후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GMAC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에게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전달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(RxFIFO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저장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32600" y="4673600"/>
            <a:ext cx="4762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Noto Sans CJK KR Bold"/>
              </a:rPr>
              <a:t>2.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Bold"/>
              </a:rPr>
              <a:t>디바이스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Bold"/>
              </a:rPr>
              <a:t>기능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48700" y="2260600"/>
            <a:ext cx="9639300" cy="5613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30400" y="6426200"/>
            <a:ext cx="14224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30400" y="3810000"/>
            <a:ext cx="14478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322300" y="5118100"/>
            <a:ext cx="262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732000" y="5092700"/>
            <a:ext cx="26289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9800" y="2755900"/>
            <a:ext cx="7543800" cy="542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MAC Tx,Rx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공통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특징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10, 100, 1000Mbps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전송률을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Half-duplex(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반이중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모드일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, CSMA/CD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프로토콜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PHY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설정과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관리를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MDIO master interface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제공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MAC Tx(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Preamble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SFD(start of packet data)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삽입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패킷마다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자동으로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CRC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Pad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삽입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MAC address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삽입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또는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치환</a:t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MAC Rx(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Preamble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과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SFD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제거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CRC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Pad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제거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Promiscuous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모드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지원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76700" y="711200"/>
            <a:ext cx="774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900" b="false" i="false" u="none" strike="noStrike">
                <a:solidFill>
                  <a:srgbClr val="7E8C8A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200" y="1206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5000" b="false" i="false" u="none" strike="noStrike">
                <a:solidFill>
                  <a:srgbClr val="7E8C8A"/>
                </a:solidFill>
                <a:latin typeface="Pretendard ExtraBold"/>
              </a:rPr>
              <a:t>MAC core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